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4"/>
  </p:sldMasterIdLst>
  <p:notesMasterIdLst>
    <p:notesMasterId r:id="rId16"/>
  </p:notesMasterIdLst>
  <p:sldIdLst>
    <p:sldId id="256" r:id="rId5"/>
    <p:sldId id="274" r:id="rId6"/>
    <p:sldId id="260" r:id="rId7"/>
    <p:sldId id="299" r:id="rId8"/>
    <p:sldId id="300" r:id="rId9"/>
    <p:sldId id="291" r:id="rId10"/>
    <p:sldId id="285" r:id="rId11"/>
    <p:sldId id="301" r:id="rId12"/>
    <p:sldId id="283" r:id="rId13"/>
    <p:sldId id="298" r:id="rId14"/>
    <p:sldId id="273" r:id="rId15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7"/>
      <p:bold r:id="rId18"/>
      <p:italic r:id="rId19"/>
      <p:boldItalic r:id="rId20"/>
    </p:embeddedFont>
    <p:embeddedFont>
      <p:font typeface="Barlow Medium" panose="00000600000000000000" pitchFamily="2" charset="0"/>
      <p:regular r:id="rId21"/>
      <p: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114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fb87c9a92b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fb87c9a92b_0_1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gfb87c9a92b_0_1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b87c9a92b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fb87c9a92b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7626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b87c9a92b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fb87c9a92b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4872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fb87c9a92b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gfb87c9a92b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49540" y="784173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00" y="0"/>
            <a:ext cx="9144000" cy="5151300"/>
          </a:xfrm>
          <a:prstGeom prst="rect">
            <a:avLst/>
          </a:prstGeom>
          <a:solidFill>
            <a:srgbClr val="363739">
              <a:alpha val="709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42900" y="361950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6" r:id="rId5"/>
    <p:sldLayoutId id="2147483657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ctrTitle"/>
          </p:nvPr>
        </p:nvSpPr>
        <p:spPr>
          <a:xfrm>
            <a:off x="372582" y="1384379"/>
            <a:ext cx="4375997" cy="274267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Application Building Platform </a:t>
            </a:r>
            <a:endParaRPr/>
          </a:p>
        </p:txBody>
      </p:sp>
      <p:sp>
        <p:nvSpPr>
          <p:cNvPr id="60" name="Google Shape;60;p12"/>
          <p:cNvSpPr txBox="1"/>
          <p:nvPr/>
        </p:nvSpPr>
        <p:spPr>
          <a:xfrm>
            <a:off x="314628" y="4788300"/>
            <a:ext cx="399600" cy="211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62" name="Google Shape;62;p12"/>
          <p:cNvSpPr/>
          <p:nvPr/>
        </p:nvSpPr>
        <p:spPr>
          <a:xfrm>
            <a:off x="5133805" y="3409950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2"/>
          <p:cNvSpPr/>
          <p:nvPr/>
        </p:nvSpPr>
        <p:spPr>
          <a:xfrm>
            <a:off x="7441602" y="1384379"/>
            <a:ext cx="1400232" cy="700707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1129-EBF5-4D7B-BD22-8311DC329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Future Direction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99281-B989-4A97-9CE1-A744CD3F7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599" y="1967475"/>
            <a:ext cx="6762741" cy="2490000"/>
          </a:xfrm>
        </p:spPr>
        <p:txBody>
          <a:bodyPr/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D3B45"/>
                </a:solidFill>
                <a:latin typeface="Calibri"/>
                <a:cs typeface="Calibri"/>
              </a:rPr>
              <a:t>Adding</a:t>
            </a:r>
            <a:r>
              <a:rPr lang="en-US" sz="1800" i="0" dirty="0">
                <a:solidFill>
                  <a:srgbClr val="2D3B45"/>
                </a:solidFill>
                <a:effectLst/>
                <a:latin typeface="Calibri"/>
                <a:cs typeface="Calibri"/>
              </a:rPr>
              <a:t> limited file upload options</a:t>
            </a:r>
            <a:r>
              <a:rPr lang="en-US" sz="1800" dirty="0">
                <a:solidFill>
                  <a:srgbClr val="2D3B45"/>
                </a:solidFill>
                <a:latin typeface="Calibri"/>
                <a:cs typeface="Calibri"/>
              </a:rPr>
              <a:t>.</a:t>
            </a:r>
            <a:endParaRPr lang="en-US" sz="1800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rgbClr val="2D3B45"/>
                </a:solidFill>
                <a:effectLst/>
                <a:latin typeface="Calibri"/>
                <a:cs typeface="Calibri"/>
              </a:rPr>
              <a:t>Adding email functionality</a:t>
            </a:r>
            <a:r>
              <a:rPr lang="en-US" sz="1800" dirty="0">
                <a:solidFill>
                  <a:srgbClr val="2D3B45"/>
                </a:solidFill>
                <a:latin typeface="Calibri"/>
                <a:cs typeface="Calibri"/>
              </a:rPr>
              <a:t>.</a:t>
            </a:r>
            <a:endParaRPr lang="en-US" sz="1800" i="0" dirty="0">
              <a:solidFill>
                <a:srgbClr val="2D3B45"/>
              </a:solidFill>
              <a:effectLst/>
              <a:latin typeface="Calibri"/>
              <a:cs typeface="Calibri"/>
            </a:endParaRPr>
          </a:p>
          <a:p>
            <a:pPr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D3B45"/>
                </a:solidFill>
                <a:latin typeface="Calibri"/>
                <a:cs typeface="Calibri"/>
              </a:rPr>
              <a:t>Build</a:t>
            </a:r>
            <a:r>
              <a:rPr lang="en-CA" sz="1800" dirty="0" err="1">
                <a:solidFill>
                  <a:srgbClr val="2D3B45"/>
                </a:solidFill>
                <a:latin typeface="Calibri"/>
                <a:cs typeface="Calibri"/>
              </a:rPr>
              <a:t>ing</a:t>
            </a:r>
            <a:r>
              <a:rPr lang="en-US" sz="1800" dirty="0">
                <a:solidFill>
                  <a:srgbClr val="2D3B45"/>
                </a:solidFill>
                <a:latin typeface="Calibri"/>
                <a:cs typeface="Calibri"/>
              </a:rPr>
              <a:t> login system as well as sessions.</a:t>
            </a:r>
            <a:endParaRPr lang="en-US" sz="1800" i="0" dirty="0">
              <a:solidFill>
                <a:srgbClr val="2D3B45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i="0" dirty="0">
              <a:solidFill>
                <a:srgbClr val="2D3B45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b="1" i="0" dirty="0">
              <a:solidFill>
                <a:srgbClr val="2D3B45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b="1" i="0" dirty="0">
              <a:solidFill>
                <a:srgbClr val="2D3B45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>
              <a:buFont typeface="Arial" panose="020B0604020202020204" pitchFamily="34" charset="0"/>
            </a:pPr>
            <a:endParaRPr lang="en-US" sz="1800" b="1" dirty="0">
              <a:solidFill>
                <a:srgbClr val="2D3B4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F7035E-30C4-456A-8751-6571642D3E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99359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9"/>
          <p:cNvGrpSpPr/>
          <p:nvPr/>
        </p:nvGrpSpPr>
        <p:grpSpPr>
          <a:xfrm>
            <a:off x="-768525" y="-48199"/>
            <a:ext cx="5225404" cy="5225404"/>
            <a:chOff x="-1537049" y="-96399"/>
            <a:chExt cx="10450808" cy="10450808"/>
          </a:xfrm>
        </p:grpSpPr>
        <p:sp>
          <p:nvSpPr>
            <p:cNvPr id="489" name="Google Shape;489;p29"/>
            <p:cNvSpPr/>
            <p:nvPr/>
          </p:nvSpPr>
          <p:spPr>
            <a:xfrm>
              <a:off x="-1537049" y="-96399"/>
              <a:ext cx="10450808" cy="10450808"/>
            </a:xfrm>
            <a:custGeom>
              <a:avLst/>
              <a:gdLst/>
              <a:ahLst/>
              <a:cxnLst/>
              <a:rect l="l" t="t" r="r" b="b"/>
              <a:pathLst>
                <a:path w="10450808" h="10450808" extrusionOk="0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-1529802" y="9391176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-1529802" y="844243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-1529802" y="7493603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-1529802" y="6544865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-1529802" y="559612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-1529802" y="464738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-1529802" y="3698650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-1529802" y="2749912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-1529802" y="180107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-1529802" y="852339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7950525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700178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6052952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5104214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15547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320673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2257999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130926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36042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-58831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1" name="Google Shape;511;p29"/>
          <p:cNvSpPr txBox="1"/>
          <p:nvPr/>
        </p:nvSpPr>
        <p:spPr>
          <a:xfrm>
            <a:off x="2022230" y="1913392"/>
            <a:ext cx="5099513" cy="115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Thank you!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13" name="Google Shape;513;p2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9"/>
          <p:cNvSpPr/>
          <p:nvPr/>
        </p:nvSpPr>
        <p:spPr>
          <a:xfrm rot="5400000">
            <a:off x="1412630" y="3399051"/>
            <a:ext cx="1219200" cy="1219197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9"/>
          <p:cNvSpPr/>
          <p:nvPr/>
        </p:nvSpPr>
        <p:spPr>
          <a:xfrm>
            <a:off x="7446365" y="514350"/>
            <a:ext cx="1400232" cy="700708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2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0"/>
          <p:cNvSpPr txBox="1"/>
          <p:nvPr/>
        </p:nvSpPr>
        <p:spPr>
          <a:xfrm>
            <a:off x="1552863" y="514350"/>
            <a:ext cx="6972300" cy="75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Team 2 Members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24" name="Google Shape;524;p30"/>
          <p:cNvSpPr/>
          <p:nvPr/>
        </p:nvSpPr>
        <p:spPr>
          <a:xfrm>
            <a:off x="7023627" y="2484955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0"/>
          <p:cNvSpPr/>
          <p:nvPr/>
        </p:nvSpPr>
        <p:spPr>
          <a:xfrm>
            <a:off x="5127634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0"/>
          <p:cNvSpPr/>
          <p:nvPr/>
        </p:nvSpPr>
        <p:spPr>
          <a:xfrm>
            <a:off x="1552863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0"/>
          <p:cNvSpPr/>
          <p:nvPr/>
        </p:nvSpPr>
        <p:spPr>
          <a:xfrm>
            <a:off x="3367907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30"/>
          <p:cNvSpPr txBox="1"/>
          <p:nvPr/>
        </p:nvSpPr>
        <p:spPr>
          <a:xfrm>
            <a:off x="1490136" y="4101956"/>
            <a:ext cx="1430716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500" b="1" err="1">
                <a:solidFill>
                  <a:schemeClr val="dk1"/>
                </a:solidFill>
                <a:latin typeface="Barlow"/>
              </a:rPr>
              <a:t>Mosopefoluwa</a:t>
            </a:r>
            <a:r>
              <a:rPr lang="en-US" sz="1500" b="1">
                <a:solidFill>
                  <a:schemeClr val="dk1"/>
                </a:solidFill>
                <a:latin typeface="Barlow"/>
              </a:rPr>
              <a:t> Akinyemi</a:t>
            </a:r>
            <a:endParaRPr lang="en-US" sz="1500" b="1">
              <a:solidFill>
                <a:schemeClr val="dk1"/>
              </a:solidFill>
              <a:latin typeface="Barlow"/>
              <a:sym typeface="Barlow"/>
            </a:endParaRPr>
          </a:p>
        </p:txBody>
      </p:sp>
      <p:sp>
        <p:nvSpPr>
          <p:cNvPr id="532" name="Google Shape;532;p30"/>
          <p:cNvSpPr txBox="1"/>
          <p:nvPr/>
        </p:nvSpPr>
        <p:spPr>
          <a:xfrm>
            <a:off x="3419851" y="4101956"/>
            <a:ext cx="12148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CA" sz="1500" b="1" err="1">
                <a:solidFill>
                  <a:schemeClr val="dk1"/>
                </a:solidFill>
                <a:latin typeface="Barlow"/>
              </a:rPr>
              <a:t>Mouaiad</a:t>
            </a:r>
            <a:r>
              <a:rPr lang="en-CA" sz="1500" b="1">
                <a:solidFill>
                  <a:schemeClr val="dk1"/>
                </a:solidFill>
                <a:latin typeface="Barlow"/>
              </a:rPr>
              <a:t> Hejazi</a:t>
            </a:r>
            <a:endParaRPr lang="en-US" sz="1500" b="1">
              <a:solidFill>
                <a:schemeClr val="dk1"/>
              </a:solidFill>
              <a:latin typeface="Barlow"/>
              <a:sym typeface="Barlow"/>
            </a:endParaRPr>
          </a:p>
        </p:txBody>
      </p:sp>
      <p:sp>
        <p:nvSpPr>
          <p:cNvPr id="535" name="Google Shape;535;p30"/>
          <p:cNvSpPr txBox="1"/>
          <p:nvPr/>
        </p:nvSpPr>
        <p:spPr>
          <a:xfrm>
            <a:off x="5036776" y="4101956"/>
            <a:ext cx="149356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CA" sz="1500" b="1">
                <a:solidFill>
                  <a:schemeClr val="dk1"/>
                </a:solidFill>
                <a:latin typeface="Barlow"/>
              </a:rPr>
              <a:t>Salih </a:t>
            </a:r>
            <a:r>
              <a:rPr lang="en-CA" sz="1500" b="1" err="1">
                <a:solidFill>
                  <a:schemeClr val="dk1"/>
                </a:solidFill>
                <a:latin typeface="Barlow"/>
              </a:rPr>
              <a:t>Salih</a:t>
            </a:r>
            <a:endParaRPr lang="en-US" err="1">
              <a:solidFill>
                <a:schemeClr val="dk1"/>
              </a:solidFill>
            </a:endParaRPr>
          </a:p>
        </p:txBody>
      </p:sp>
      <p:sp>
        <p:nvSpPr>
          <p:cNvPr id="538" name="Google Shape;538;p30"/>
          <p:cNvSpPr txBox="1"/>
          <p:nvPr/>
        </p:nvSpPr>
        <p:spPr>
          <a:xfrm>
            <a:off x="7094473" y="4101956"/>
            <a:ext cx="12148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CA" sz="1500" b="1">
                <a:solidFill>
                  <a:schemeClr val="dk1"/>
                </a:solidFill>
                <a:latin typeface="Barlow"/>
              </a:rPr>
              <a:t>Shivang Saraf</a:t>
            </a:r>
            <a:endParaRPr lang="en-US">
              <a:solidFill>
                <a:schemeClr val="dk1"/>
              </a:solidFill>
            </a:endParaRPr>
          </a:p>
        </p:txBody>
      </p:sp>
      <p:sp>
        <p:nvSpPr>
          <p:cNvPr id="540" name="Google Shape;540;p30"/>
          <p:cNvSpPr/>
          <p:nvPr/>
        </p:nvSpPr>
        <p:spPr>
          <a:xfrm>
            <a:off x="0" y="0"/>
            <a:ext cx="95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30"/>
          <p:cNvGrpSpPr/>
          <p:nvPr/>
        </p:nvGrpSpPr>
        <p:grpSpPr>
          <a:xfrm>
            <a:off x="-944609" y="-4"/>
            <a:ext cx="1891805" cy="5180466"/>
            <a:chOff x="1026284" y="-180719"/>
            <a:chExt cx="3816432" cy="10450808"/>
          </a:xfrm>
        </p:grpSpPr>
        <p:sp>
          <p:nvSpPr>
            <p:cNvPr id="542" name="Google Shape;542;p30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7" name="Google Shape;557;p3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9" name="Google Shape;526;p30" descr="User with solid fill">
            <a:extLst>
              <a:ext uri="{FF2B5EF4-FFF2-40B4-BE49-F238E27FC236}">
                <a16:creationId xmlns:a16="http://schemas.microsoft.com/office/drawing/2014/main" id="{EE595F4D-B68A-4C2B-B363-DEF86042C82C}"/>
              </a:ext>
            </a:extLst>
          </p:cNvPr>
          <p:cNvSpPr/>
          <p:nvPr/>
        </p:nvSpPr>
        <p:spPr>
          <a:xfrm>
            <a:off x="1621444" y="2505479"/>
            <a:ext cx="1173306" cy="1186757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526;p30" descr="User with solid fill">
            <a:extLst>
              <a:ext uri="{FF2B5EF4-FFF2-40B4-BE49-F238E27FC236}">
                <a16:creationId xmlns:a16="http://schemas.microsoft.com/office/drawing/2014/main" id="{24585356-3CC0-4AEC-AA6F-CC4CA5E6993F}"/>
              </a:ext>
            </a:extLst>
          </p:cNvPr>
          <p:cNvSpPr/>
          <p:nvPr/>
        </p:nvSpPr>
        <p:spPr>
          <a:xfrm>
            <a:off x="3440066" y="2505478"/>
            <a:ext cx="1173306" cy="1186757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526;p30" descr="User with solid fill">
            <a:extLst>
              <a:ext uri="{FF2B5EF4-FFF2-40B4-BE49-F238E27FC236}">
                <a16:creationId xmlns:a16="http://schemas.microsoft.com/office/drawing/2014/main" id="{E84A7EE2-2C4D-4EDF-8077-CA8281025B60}"/>
              </a:ext>
            </a:extLst>
          </p:cNvPr>
          <p:cNvSpPr/>
          <p:nvPr/>
        </p:nvSpPr>
        <p:spPr>
          <a:xfrm>
            <a:off x="7095786" y="2484955"/>
            <a:ext cx="1173306" cy="1186757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922106"/>
            <a:ext cx="39219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Overview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36880" y="2978697"/>
            <a:ext cx="39219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Walkthrough the main use cases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4083603"/>
            <a:ext cx="39219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u="sng">
                <a:solidFill>
                  <a:schemeClr val="dk1"/>
                </a:solidFill>
                <a:latin typeface="Barlow Medium"/>
                <a:sym typeface="Barlow Medium"/>
              </a:rPr>
              <a:t>Future Direction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21416B-D4F4-44E7-88F2-07A179A379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6DFA79-A3B8-45C8-9C39-7684CAA8E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/>
              <a:t>Overview</a:t>
            </a:r>
          </a:p>
        </p:txBody>
      </p:sp>
      <p:sp>
        <p:nvSpPr>
          <p:cNvPr id="4" name="Google Shape;253;p24">
            <a:extLst>
              <a:ext uri="{FF2B5EF4-FFF2-40B4-BE49-F238E27FC236}">
                <a16:creationId xmlns:a16="http://schemas.microsoft.com/office/drawing/2014/main" id="{01346D2F-95ED-4322-A50F-EE8D4AD72917}"/>
              </a:ext>
            </a:extLst>
          </p:cNvPr>
          <p:cNvSpPr/>
          <p:nvPr/>
        </p:nvSpPr>
        <p:spPr>
          <a:xfrm>
            <a:off x="7270299" y="250425"/>
            <a:ext cx="1359408" cy="1359404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1182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79D29-2D6F-49BE-B53A-397884BBB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190" y="415112"/>
            <a:ext cx="7422378" cy="1257744"/>
          </a:xfrm>
        </p:spPr>
        <p:txBody>
          <a:bodyPr/>
          <a:lstStyle/>
          <a:p>
            <a:r>
              <a:rPr lang="en-CA" sz="4000"/>
              <a:t>Application Building Platform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1CB10-DDBB-43E4-B2FD-4CF8B9DFB5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88D88D9-37A8-45A4-9725-C80F4F8C9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7" y="1672856"/>
            <a:ext cx="8514649" cy="3076994"/>
          </a:xfrm>
        </p:spPr>
        <p:txBody>
          <a:bodyPr/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/>
                <a:cs typeface="Calibri"/>
              </a:rPr>
              <a:t>The platform enhances the classic method of calling and emailing business owners to collect the details and presenting them to underwriters.</a:t>
            </a:r>
            <a:endParaRPr lang="en-US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/>
                <a:cs typeface="Calibri"/>
              </a:rPr>
              <a:t>It enables u</a:t>
            </a:r>
            <a:r>
              <a:rPr lang="en-US" sz="1800" i="0" dirty="0">
                <a:solidFill>
                  <a:schemeClr val="tx1">
                    <a:lumMod val="50000"/>
                  </a:schemeClr>
                </a:solidFill>
                <a:effectLst/>
                <a:latin typeface="Calibri"/>
                <a:cs typeface="Calibri"/>
              </a:rPr>
              <a:t>sers (brokers) to select, input, edit, delete and categorize questions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/>
                <a:cs typeface="Calibri"/>
              </a:rPr>
              <a:t>in the </a:t>
            </a:r>
            <a:r>
              <a:rPr lang="en-US" sz="1800" i="0" dirty="0">
                <a:solidFill>
                  <a:schemeClr val="tx1">
                    <a:lumMod val="50000"/>
                  </a:schemeClr>
                </a:solidFill>
                <a:effectLst/>
                <a:latin typeface="Calibri"/>
                <a:cs typeface="Calibri"/>
              </a:rPr>
              <a:t>database (</a:t>
            </a:r>
            <a:r>
              <a:rPr lang="en-US" sz="1800" i="0" dirty="0">
                <a:solidFill>
                  <a:srgbClr val="000000"/>
                </a:solidFill>
                <a:effectLst/>
                <a:latin typeface="Calibri"/>
              </a:rPr>
              <a:t>Select, Open text field, </a:t>
            </a:r>
            <a:r>
              <a:rPr lang="en-US" sz="1800" dirty="0">
                <a:solidFill>
                  <a:srgbClr val="000000"/>
                </a:solidFill>
                <a:latin typeface="Calibri"/>
              </a:rPr>
              <a:t>multiple choice, and single choice).</a:t>
            </a:r>
            <a:endParaRPr lang="en-US" sz="180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CA" sz="1800" dirty="0">
                <a:solidFill>
                  <a:schemeClr val="tx1">
                    <a:lumMod val="50000"/>
                  </a:schemeClr>
                </a:solidFill>
                <a:latin typeface="Calibri"/>
                <a:cs typeface="Calibri"/>
              </a:rPr>
              <a:t>Allows the users to share the webpage link of the application with the clients.</a:t>
            </a:r>
            <a:endParaRPr lang="en-US" sz="1800" i="0" dirty="0">
              <a:solidFill>
                <a:schemeClr val="tx1">
                  <a:lumMod val="50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i="0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Stores the applications, questions, categories and clients in a database</a:t>
            </a:r>
            <a:r>
              <a:rPr lang="en-US" sz="1800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lang="en-CA" sz="1800" b="1" i="0" dirty="0">
              <a:solidFill>
                <a:schemeClr val="tx1">
                  <a:lumMod val="50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sz="1800" b="1" i="0" dirty="0">
              <a:solidFill>
                <a:schemeClr val="tx1">
                  <a:lumMod val="50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567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84970-9F04-4480-8F2D-43F4C6FFF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List of Completed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CDD11-C805-4A61-8484-B0CE163A6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599" y="1453116"/>
            <a:ext cx="8053660" cy="3296734"/>
          </a:xfrm>
        </p:spPr>
        <p:txBody>
          <a:bodyPr/>
          <a:lstStyle/>
          <a:p>
            <a:r>
              <a:rPr lang="en-US" sz="1800" i="0">
                <a:solidFill>
                  <a:srgbClr val="000000"/>
                </a:solidFill>
                <a:effectLst/>
                <a:latin typeface="Calibri"/>
              </a:rPr>
              <a:t>Selecting, editing, deleting applications, or inserting new ones into the database.</a:t>
            </a:r>
          </a:p>
          <a:p>
            <a:pPr>
              <a:lnSpc>
                <a:spcPct val="114999"/>
              </a:lnSpc>
            </a:pPr>
            <a:r>
              <a:rPr lang="en-CA" sz="1800">
                <a:solidFill>
                  <a:schemeClr val="tx1">
                    <a:lumMod val="50000"/>
                  </a:schemeClr>
                </a:solidFill>
                <a:latin typeface="Calibri"/>
                <a:cs typeface="Calibri"/>
              </a:rPr>
              <a:t>Sharing the webpage link of the application with the clients.</a:t>
            </a:r>
            <a:endParaRPr lang="en-US" sz="1800">
              <a:solidFill>
                <a:schemeClr val="tx1">
                  <a:lumMod val="50000"/>
                </a:schemeClr>
              </a:solidFill>
              <a:latin typeface="Calibri"/>
            </a:endParaRPr>
          </a:p>
          <a:p>
            <a:r>
              <a:rPr lang="en-US" sz="1800" i="0">
                <a:solidFill>
                  <a:srgbClr val="000000"/>
                </a:solidFill>
                <a:effectLst/>
                <a:latin typeface="Calibri"/>
              </a:rPr>
              <a:t>Selecting, editing, deleting, categorizing questions, or inserting new ones into the database.</a:t>
            </a:r>
          </a:p>
          <a:p>
            <a:r>
              <a:rPr lang="en-US" sz="1800" i="0">
                <a:solidFill>
                  <a:srgbClr val="000000"/>
                </a:solidFill>
                <a:effectLst/>
                <a:latin typeface="Calibri"/>
              </a:rPr>
              <a:t>Selecting, editing, deleting categories,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 and clients</a:t>
            </a:r>
            <a:r>
              <a:rPr lang="en-US" sz="1800" i="0">
                <a:solidFill>
                  <a:srgbClr val="000000"/>
                </a:solidFill>
                <a:effectLst/>
                <a:latin typeface="Calibri"/>
              </a:rPr>
              <a:t> or inserting new ones into the database.</a:t>
            </a:r>
          </a:p>
          <a:p>
            <a:endParaRPr lang="en-CA" sz="1800" i="0">
              <a:solidFill>
                <a:srgbClr val="1B1B1D"/>
              </a:solidFill>
              <a:effectLst/>
              <a:latin typeface="Calibri"/>
              <a:cs typeface="Calibri"/>
            </a:endParaRPr>
          </a:p>
          <a:p>
            <a:endParaRPr lang="en-US" b="1">
              <a:solidFill>
                <a:srgbClr val="000000"/>
              </a:solidFill>
              <a:latin typeface="Calibri" panose="020F0502020204030204" pitchFamily="34" charset="0"/>
              <a:cs typeface="Calibri"/>
            </a:endParaRPr>
          </a:p>
          <a:p>
            <a:endParaRPr lang="en-US" b="1" i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b="1" i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CA" i="0">
              <a:solidFill>
                <a:srgbClr val="363739"/>
              </a:solidFill>
              <a:effectLst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EA458-73CD-41E0-978E-F807C2B187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52744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ctrTitle"/>
          </p:nvPr>
        </p:nvSpPr>
        <p:spPr>
          <a:xfrm>
            <a:off x="514349" y="2263175"/>
            <a:ext cx="8168217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Main use cases walkthrough</a:t>
            </a:r>
            <a:endParaRPr lang="en-US"/>
          </a:p>
        </p:txBody>
      </p:sp>
      <p:sp>
        <p:nvSpPr>
          <p:cNvPr id="4" name="Google Shape;253;p24">
            <a:extLst>
              <a:ext uri="{FF2B5EF4-FFF2-40B4-BE49-F238E27FC236}">
                <a16:creationId xmlns:a16="http://schemas.microsoft.com/office/drawing/2014/main" id="{51570D41-CFCB-4E32-80F4-5078EB82DB27}"/>
              </a:ext>
            </a:extLst>
          </p:cNvPr>
          <p:cNvSpPr/>
          <p:nvPr/>
        </p:nvSpPr>
        <p:spPr>
          <a:xfrm>
            <a:off x="7270299" y="250425"/>
            <a:ext cx="1359408" cy="1359404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120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79D29-2D6F-49BE-B53A-397884BBB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190" y="415112"/>
            <a:ext cx="7422378" cy="1257744"/>
          </a:xfrm>
        </p:spPr>
        <p:txBody>
          <a:bodyPr/>
          <a:lstStyle/>
          <a:p>
            <a:r>
              <a:rPr lang="en"/>
              <a:t>Demonstration Scope</a:t>
            </a:r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1CB10-DDBB-43E4-B2FD-4CF8B9DFB5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88D88D9-37A8-45A4-9725-C80F4F8C9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7" y="1672856"/>
            <a:ext cx="8514649" cy="3076994"/>
          </a:xfrm>
        </p:spPr>
        <p:txBody>
          <a:bodyPr/>
          <a:lstStyle/>
          <a:p>
            <a:r>
              <a:rPr lang="en-CA" sz="1800">
                <a:solidFill>
                  <a:schemeClr val="tx1">
                    <a:lumMod val="50000"/>
                  </a:schemeClr>
                </a:solidFill>
                <a:latin typeface="Calibri"/>
                <a:cs typeface="Calibri"/>
              </a:rPr>
              <a:t>Adding categories.</a:t>
            </a:r>
          </a:p>
          <a:p>
            <a:r>
              <a:rPr lang="en-CA" sz="1800">
                <a:solidFill>
                  <a:schemeClr val="tx1">
                    <a:lumMod val="50000"/>
                  </a:schemeClr>
                </a:solidFill>
                <a:latin typeface="Calibri"/>
                <a:cs typeface="Calibri"/>
              </a:rPr>
              <a:t>Adding clients.</a:t>
            </a:r>
          </a:p>
          <a:p>
            <a:r>
              <a:rPr lang="en-CA" sz="1800">
                <a:solidFill>
                  <a:schemeClr val="tx1">
                    <a:lumMod val="50000"/>
                  </a:schemeClr>
                </a:solidFill>
                <a:latin typeface="Calibri"/>
                <a:cs typeface="Calibri"/>
              </a:rPr>
              <a:t>Adding questions.</a:t>
            </a:r>
          </a:p>
          <a:p>
            <a:r>
              <a:rPr lang="en-CA" sz="1800">
                <a:solidFill>
                  <a:schemeClr val="tx1">
                    <a:lumMod val="50000"/>
                  </a:schemeClr>
                </a:solidFill>
                <a:latin typeface="Calibri"/>
                <a:cs typeface="Calibri"/>
              </a:rPr>
              <a:t>Adding, editing, deleting, and viewing an application.</a:t>
            </a:r>
            <a:endParaRPr lang="en-CA" sz="1800" i="0">
              <a:solidFill>
                <a:schemeClr val="tx1">
                  <a:lumMod val="50000"/>
                </a:schemeClr>
              </a:solidFill>
              <a:effectLst/>
              <a:latin typeface="Calibri"/>
              <a:cs typeface="Calibri"/>
            </a:endParaRPr>
          </a:p>
          <a:p>
            <a:endParaRPr lang="en-CA" sz="1800" b="1" i="0">
              <a:solidFill>
                <a:schemeClr val="tx1">
                  <a:lumMod val="50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904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ctrTitle"/>
          </p:nvPr>
        </p:nvSpPr>
        <p:spPr>
          <a:xfrm>
            <a:off x="514349" y="2263175"/>
            <a:ext cx="8168217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Future Direction </a:t>
            </a:r>
            <a:endParaRPr lang="en-US"/>
          </a:p>
        </p:txBody>
      </p:sp>
      <p:sp>
        <p:nvSpPr>
          <p:cNvPr id="6" name="Google Shape;253;p24">
            <a:extLst>
              <a:ext uri="{FF2B5EF4-FFF2-40B4-BE49-F238E27FC236}">
                <a16:creationId xmlns:a16="http://schemas.microsoft.com/office/drawing/2014/main" id="{D8611058-A634-487B-BC55-B1897C2AFE7B}"/>
              </a:ext>
            </a:extLst>
          </p:cNvPr>
          <p:cNvSpPr/>
          <p:nvPr/>
        </p:nvSpPr>
        <p:spPr>
          <a:xfrm>
            <a:off x="7270299" y="250425"/>
            <a:ext cx="1359408" cy="1359404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2944440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926A8E81508C45B3D9B87B1DB75C18" ma:contentTypeVersion="13" ma:contentTypeDescription="Create a new document." ma:contentTypeScope="" ma:versionID="e4986e82d9b9ace63881363bf7efee24">
  <xsd:schema xmlns:xsd="http://www.w3.org/2001/XMLSchema" xmlns:xs="http://www.w3.org/2001/XMLSchema" xmlns:p="http://schemas.microsoft.com/office/2006/metadata/properties" xmlns:ns3="e921100a-d072-4a03-ab63-554d717ca34a" xmlns:ns4="91f923bc-1e14-4f1d-b2cb-4a477b382ff9" targetNamespace="http://schemas.microsoft.com/office/2006/metadata/properties" ma:root="true" ma:fieldsID="e6220341156fa1c5e23726680874ac18" ns3:_="" ns4:_="">
    <xsd:import namespace="e921100a-d072-4a03-ab63-554d717ca34a"/>
    <xsd:import namespace="91f923bc-1e14-4f1d-b2cb-4a477b382ff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21100a-d072-4a03-ab63-554d717ca3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f923bc-1e14-4f1d-b2cb-4a477b382ff9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726D3E-C906-49CD-9039-A103F28D7E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2E16EAC-1FE9-426E-BE3D-A4F28250F3D7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3.xml><?xml version="1.0" encoding="utf-8"?>
<ds:datastoreItem xmlns:ds="http://schemas.openxmlformats.org/officeDocument/2006/customXml" ds:itemID="{71A89367-63FE-4E7B-8B9A-71F6FCE75D72}">
  <ds:schemaRefs>
    <ds:schemaRef ds:uri="91f923bc-1e14-4f1d-b2cb-4a477b382ff9"/>
    <ds:schemaRef ds:uri="e921100a-d072-4a03-ab63-554d717ca34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238</Words>
  <Application>Microsoft Office PowerPoint</Application>
  <PresentationFormat>On-screen Show (16:9)</PresentationFormat>
  <Paragraphs>50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Barlow Medium</vt:lpstr>
      <vt:lpstr>Barlow</vt:lpstr>
      <vt:lpstr>Business Geometric Template</vt:lpstr>
      <vt:lpstr>Application Building Platform </vt:lpstr>
      <vt:lpstr>PowerPoint Presentation</vt:lpstr>
      <vt:lpstr>Agenda</vt:lpstr>
      <vt:lpstr>Overview</vt:lpstr>
      <vt:lpstr>Application Building Platform</vt:lpstr>
      <vt:lpstr>List of Completed Features</vt:lpstr>
      <vt:lpstr>Main use cases walkthrough</vt:lpstr>
      <vt:lpstr>Demonstration Scope</vt:lpstr>
      <vt:lpstr>Future Direction </vt:lpstr>
      <vt:lpstr>Future Direction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Building Platform</dc:title>
  <dc:creator>Salih Elobeid</dc:creator>
  <cp:lastModifiedBy>Salih, Salih [Student]</cp:lastModifiedBy>
  <cp:revision>3</cp:revision>
  <dcterms:modified xsi:type="dcterms:W3CDTF">2022-04-13T21:59:22Z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0x010100D8926A8E81508C45B3D9B87B1DB75C18</vt:lpwstr>
  </property>
</Properties>
</file>